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20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9431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12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8146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560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6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3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6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8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73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6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29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96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0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49826-278D-40DC-A82E-9003D35218B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0034F7-A2B8-4E85-A43E-61E57E84D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0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9715" y="1600199"/>
            <a:ext cx="8025495" cy="294542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/>
            </a:r>
            <a:br>
              <a:rPr lang="uk-UA" b="1" dirty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/>
            </a:r>
            <a:br>
              <a:rPr lang="uk-UA" b="1" dirty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/>
            </a:r>
            <a:br>
              <a:rPr lang="uk-UA" b="1" dirty="0">
                <a:solidFill>
                  <a:srgbClr val="FF0000"/>
                </a:solidFill>
              </a:rPr>
            </a:br>
            <a:r>
              <a:rPr lang="uk-UA" sz="2000" b="1" dirty="0" smtClean="0">
                <a:solidFill>
                  <a:schemeClr val="tx1"/>
                </a:solidFill>
              </a:rPr>
              <a:t>КНП «ОТЦЕМД та МК» ХОР</a:t>
            </a:r>
            <a:br>
              <a:rPr lang="uk-UA" sz="2000" b="1" dirty="0" smtClean="0">
                <a:solidFill>
                  <a:schemeClr val="tx1"/>
                </a:solidFill>
              </a:rPr>
            </a:br>
            <a:r>
              <a:rPr lang="uk-UA" sz="2000" b="1" dirty="0" smtClean="0">
                <a:solidFill>
                  <a:schemeClr val="tx1"/>
                </a:solidFill>
              </a:rPr>
              <a:t>Навчально-тренувальний відділ</a:t>
            </a:r>
            <a:br>
              <a:rPr lang="uk-UA" sz="2000" b="1" dirty="0" smtClean="0">
                <a:solidFill>
                  <a:schemeClr val="tx1"/>
                </a:solidFill>
              </a:rPr>
            </a:br>
            <a:r>
              <a:rPr lang="uk-UA" b="1" dirty="0">
                <a:solidFill>
                  <a:schemeClr val="tx1"/>
                </a:solidFill>
              </a:rPr>
              <a:t/>
            </a:r>
            <a:br>
              <a:rPr lang="uk-UA" b="1" dirty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АЛГОРИТМ </a:t>
            </a:r>
            <a:r>
              <a:rPr lang="uk-UA" b="1" dirty="0" smtClean="0">
                <a:solidFill>
                  <a:srgbClr val="FF0000"/>
                </a:solidFill>
              </a:rPr>
              <a:t>ОГЛЯДУ ПОРАНЕНОГО</a:t>
            </a:r>
            <a:br>
              <a:rPr lang="uk-UA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1937" y="4677508"/>
            <a:ext cx="5470139" cy="1925514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uk-UA" sz="6700" dirty="0" smtClean="0">
                <a:solidFill>
                  <a:srgbClr val="C00000"/>
                </a:solidFill>
              </a:rPr>
              <a:t>Карточка </a:t>
            </a:r>
            <a:r>
              <a:rPr lang="uk-UA" sz="6700" dirty="0" smtClean="0">
                <a:solidFill>
                  <a:srgbClr val="C00000"/>
                </a:solidFill>
              </a:rPr>
              <a:t>КОЛЕСО/МІСТ – рапорт</a:t>
            </a:r>
          </a:p>
          <a:p>
            <a:pPr algn="ctr"/>
            <a:endParaRPr lang="uk-UA" sz="4000" dirty="0" smtClean="0">
              <a:solidFill>
                <a:schemeClr val="tx1"/>
              </a:solidFill>
            </a:endParaRPr>
          </a:p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Українська адаптація </a:t>
            </a:r>
            <a:r>
              <a:rPr lang="uk-UA" sz="6000" b="1" dirty="0" smtClean="0">
                <a:solidFill>
                  <a:schemeClr val="tx1"/>
                </a:solidFill>
              </a:rPr>
              <a:t>САВСДЕ</a:t>
            </a:r>
          </a:p>
          <a:p>
            <a:pPr algn="ctr"/>
            <a:endParaRPr lang="uk-UA" sz="6000" b="1" dirty="0">
              <a:solidFill>
                <a:schemeClr val="tx1"/>
              </a:solidFill>
            </a:endParaRPr>
          </a:p>
          <a:p>
            <a:pPr algn="ctr"/>
            <a:endParaRPr lang="uk-UA" sz="6000" b="1" dirty="0" smtClean="0">
              <a:solidFill>
                <a:schemeClr val="tx1"/>
              </a:solidFill>
            </a:endParaRPr>
          </a:p>
          <a:p>
            <a:pPr algn="ctr"/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4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7652"/>
            <a:ext cx="8596668" cy="99305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Алгоритм </a:t>
            </a:r>
            <a:r>
              <a:rPr lang="ru-RU" dirty="0">
                <a:solidFill>
                  <a:schemeClr val="tx1"/>
                </a:solidFill>
              </a:rPr>
              <a:t>КОЛЕСО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808" y="2479430"/>
            <a:ext cx="2788864" cy="426426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</a:t>
            </a:r>
            <a:r>
              <a:rPr lang="ru-RU" b="1" dirty="0"/>
              <a:t> – </a:t>
            </a:r>
            <a:r>
              <a:rPr lang="ru-RU" b="1" dirty="0" err="1"/>
              <a:t>кровотеча</a:t>
            </a:r>
            <a:r>
              <a:rPr lang="ru-RU" b="1" dirty="0" smtClean="0"/>
              <a:t>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огляд</a:t>
            </a:r>
            <a:r>
              <a:rPr lang="ru-RU" b="1" dirty="0"/>
              <a:t> </a:t>
            </a:r>
            <a:r>
              <a:rPr lang="ru-RU" b="1" dirty="0" err="1"/>
              <a:t>дихальних</a:t>
            </a:r>
            <a:r>
              <a:rPr lang="ru-RU" b="1" dirty="0"/>
              <a:t> </a:t>
            </a:r>
            <a:r>
              <a:rPr lang="ru-RU" b="1" dirty="0" err="1"/>
              <a:t>шляхів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 </a:t>
            </a:r>
            <a:r>
              <a:rPr lang="ru-RU" b="1" dirty="0">
                <a:solidFill>
                  <a:srgbClr val="C00000"/>
                </a:solidFill>
              </a:rPr>
              <a:t>Л</a:t>
            </a:r>
            <a:r>
              <a:rPr lang="ru-RU" b="1" dirty="0"/>
              <a:t> – стан </a:t>
            </a:r>
            <a:r>
              <a:rPr lang="ru-RU" b="1" dirty="0" err="1"/>
              <a:t>легень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 </a:t>
            </a:r>
            <a:r>
              <a:rPr lang="ru-RU" b="1" dirty="0">
                <a:solidFill>
                  <a:srgbClr val="C00000"/>
                </a:solidFill>
              </a:rPr>
              <a:t>Е</a:t>
            </a:r>
            <a:r>
              <a:rPr lang="ru-RU" b="1" dirty="0"/>
              <a:t> – </a:t>
            </a:r>
            <a:r>
              <a:rPr lang="ru-RU" b="1" dirty="0" err="1" smtClean="0"/>
              <a:t>ефективність</a:t>
            </a:r>
            <a:r>
              <a:rPr lang="ru-RU" b="1" dirty="0" smtClean="0"/>
              <a:t> </a:t>
            </a:r>
            <a:r>
              <a:rPr lang="ru-RU" b="1" dirty="0" err="1"/>
              <a:t>дихання</a:t>
            </a:r>
            <a:r>
              <a:rPr lang="ru-RU" b="1" dirty="0" smtClean="0"/>
              <a:t>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С</a:t>
            </a:r>
            <a:r>
              <a:rPr lang="ru-RU" b="1" dirty="0" smtClean="0"/>
              <a:t> </a:t>
            </a:r>
            <a:r>
              <a:rPr lang="ru-RU" b="1" dirty="0"/>
              <a:t>– робота </a:t>
            </a:r>
            <a:r>
              <a:rPr lang="ru-RU" b="1" dirty="0" err="1"/>
              <a:t>серця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О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огляд</a:t>
            </a:r>
            <a:r>
              <a:rPr lang="ru-RU" b="1" dirty="0"/>
              <a:t> </a:t>
            </a:r>
            <a:r>
              <a:rPr lang="ru-RU" b="1" dirty="0" err="1"/>
              <a:t>тіла</a:t>
            </a:r>
            <a:r>
              <a:rPr lang="ru-RU" b="1" dirty="0"/>
              <a:t> </a:t>
            </a:r>
            <a:r>
              <a:rPr lang="ru-RU" b="1" dirty="0" smtClean="0"/>
              <a:t>й </a:t>
            </a:r>
            <a:r>
              <a:rPr lang="ru-RU" b="1" dirty="0" err="1"/>
              <a:t>оцінка</a:t>
            </a:r>
            <a:r>
              <a:rPr lang="ru-RU" b="1" dirty="0"/>
              <a:t> </a:t>
            </a:r>
            <a:r>
              <a:rPr lang="ru-RU" b="1" dirty="0" err="1" smtClean="0"/>
              <a:t>свідомості</a:t>
            </a:r>
            <a:r>
              <a:rPr lang="ru-RU" sz="2000" b="1" dirty="0"/>
              <a:t>.</a:t>
            </a: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805" y="1347019"/>
            <a:ext cx="6518684" cy="469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МІСТ – РАПОРТ</a:t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uk-UA" sz="3200" b="1" dirty="0" smtClean="0">
                <a:solidFill>
                  <a:srgbClr val="C00000"/>
                </a:solidFill>
              </a:rPr>
              <a:t>(в країнах НАТО-</a:t>
            </a:r>
            <a:r>
              <a:rPr lang="en-US" sz="3200" b="1" dirty="0" smtClean="0">
                <a:solidFill>
                  <a:srgbClr val="C00000"/>
                </a:solidFill>
              </a:rPr>
              <a:t>MIST – report)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/>
              <a:t>це</a:t>
            </a:r>
            <a:r>
              <a:rPr lang="ru-RU" sz="3600" b="1" dirty="0"/>
              <a:t> карточка для </a:t>
            </a:r>
            <a:r>
              <a:rPr lang="ru-RU" sz="3600" b="1" dirty="0" err="1"/>
              <a:t>заповнення</a:t>
            </a:r>
            <a:r>
              <a:rPr lang="ru-RU" sz="3600" b="1" dirty="0"/>
              <a:t> </a:t>
            </a:r>
            <a:r>
              <a:rPr lang="ru-RU" sz="3600" b="1" dirty="0" err="1"/>
              <a:t>основних</a:t>
            </a:r>
            <a:r>
              <a:rPr lang="ru-RU" sz="3600" b="1" dirty="0"/>
              <a:t> </a:t>
            </a:r>
            <a:r>
              <a:rPr lang="ru-RU" sz="3600" b="1" dirty="0" err="1"/>
              <a:t>показників</a:t>
            </a:r>
            <a:r>
              <a:rPr lang="ru-RU" sz="3600" b="1" dirty="0"/>
              <a:t> стану </a:t>
            </a:r>
            <a:r>
              <a:rPr lang="ru-RU" sz="3600" b="1" dirty="0" err="1"/>
              <a:t>потерпілого</a:t>
            </a:r>
            <a:r>
              <a:rPr lang="ru-RU" sz="3600" b="1" dirty="0"/>
              <a:t>, </a:t>
            </a:r>
            <a:r>
              <a:rPr lang="ru-RU" sz="3600" b="1" dirty="0" err="1"/>
              <a:t>які</a:t>
            </a:r>
            <a:r>
              <a:rPr lang="ru-RU" sz="3600" b="1" dirty="0"/>
              <a:t> </a:t>
            </a:r>
            <a:r>
              <a:rPr lang="ru-RU" sz="3600" b="1" dirty="0" err="1"/>
              <a:t>потрібно</a:t>
            </a:r>
            <a:r>
              <a:rPr lang="ru-RU" sz="3600" b="1" dirty="0"/>
              <a:t> </a:t>
            </a:r>
            <a:r>
              <a:rPr lang="ru-RU" sz="3600" b="1" dirty="0" err="1"/>
              <a:t>записати</a:t>
            </a:r>
            <a:r>
              <a:rPr lang="ru-RU" sz="3600" b="1" dirty="0"/>
              <a:t> при </a:t>
            </a:r>
            <a:r>
              <a:rPr lang="ru-RU" sz="3600" b="1" dirty="0" err="1"/>
              <a:t>пораненні</a:t>
            </a:r>
            <a:r>
              <a:rPr lang="ru-RU" sz="3600" b="1" dirty="0"/>
              <a:t> до того, як </a:t>
            </a:r>
            <a:r>
              <a:rPr lang="ru-RU" sz="3600" b="1" dirty="0" err="1"/>
              <a:t>він</a:t>
            </a:r>
            <a:r>
              <a:rPr lang="ru-RU" sz="3600" b="1" dirty="0"/>
              <a:t> </a:t>
            </a:r>
            <a:r>
              <a:rPr lang="ru-RU" sz="3600" b="1" dirty="0" err="1"/>
              <a:t>потрапить</a:t>
            </a:r>
            <a:r>
              <a:rPr lang="ru-RU" sz="3600" b="1" dirty="0"/>
              <a:t> у руки </a:t>
            </a:r>
            <a:r>
              <a:rPr lang="ru-RU" sz="3600" b="1" dirty="0" err="1"/>
              <a:t>лікарям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267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176" y="68827"/>
            <a:ext cx="7495626" cy="5860025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179871"/>
            <a:ext cx="34019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C00000"/>
                </a:solidFill>
                <a:effectLst/>
                <a:latin typeface="PTSans-Regular"/>
              </a:rPr>
              <a:t>М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–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механізм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поранення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,</a:t>
            </a:r>
          </a:p>
          <a:p>
            <a:r>
              <a:rPr lang="ru-RU" sz="2800" b="1" i="0" dirty="0" smtClean="0">
                <a:solidFill>
                  <a:srgbClr val="C00000"/>
                </a:solidFill>
                <a:effectLst/>
                <a:latin typeface="PTSans-Regular"/>
              </a:rPr>
              <a:t> І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–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інформація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 про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поранення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,</a:t>
            </a:r>
          </a:p>
          <a:p>
            <a:r>
              <a:rPr lang="ru-RU" sz="2800" b="1" i="0" dirty="0" smtClean="0">
                <a:solidFill>
                  <a:srgbClr val="C00000"/>
                </a:solidFill>
                <a:effectLst/>
                <a:latin typeface="PTSans-Regular"/>
              </a:rPr>
              <a:t>С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– статус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пораненого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, </a:t>
            </a:r>
          </a:p>
          <a:p>
            <a:r>
              <a:rPr lang="ru-RU" sz="2800" b="1" i="0" dirty="0" smtClean="0">
                <a:solidFill>
                  <a:srgbClr val="C00000"/>
                </a:solidFill>
                <a:effectLst/>
                <a:latin typeface="PTSans-Regular"/>
              </a:rPr>
              <a:t>Т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–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терапія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PTSans-Regular"/>
              </a:rPr>
              <a:t> проведена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PTSans-Regular"/>
              </a:rPr>
              <a:t>пораненому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PTSans-Regular"/>
              </a:rPr>
              <a:t>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51587" y="5928852"/>
            <a:ext cx="10078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Дана карточка знаходиться у кожного бійця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86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9703" y="688258"/>
            <a:ext cx="7315200" cy="4159046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000000"/>
              </a:solidFill>
              <a:latin typeface="PTSans-Bold"/>
            </a:endParaRPr>
          </a:p>
          <a:p>
            <a:endParaRPr lang="ru-RU" b="1" dirty="0">
              <a:solidFill>
                <a:srgbClr val="000000"/>
              </a:solidFill>
              <a:latin typeface="PTSans-Bold"/>
            </a:endParaRPr>
          </a:p>
          <a:p>
            <a:endParaRPr lang="ru-RU" b="1" dirty="0" smtClean="0">
              <a:solidFill>
                <a:srgbClr val="000000"/>
              </a:solidFill>
              <a:latin typeface="PTSans-Bold"/>
            </a:endParaRPr>
          </a:p>
          <a:p>
            <a:endParaRPr lang="ru-RU" b="1" dirty="0">
              <a:solidFill>
                <a:srgbClr val="000000"/>
              </a:solidFill>
              <a:latin typeface="PTSans-Bold"/>
            </a:endParaRPr>
          </a:p>
          <a:p>
            <a:endParaRPr lang="ru-RU" b="1" dirty="0" smtClean="0">
              <a:solidFill>
                <a:srgbClr val="000000"/>
              </a:solidFill>
              <a:latin typeface="PTSans-Bold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PTSans-Bold"/>
              </a:rPr>
              <a:t>При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пораненні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людина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, яка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надає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першу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домедичну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допомогу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користується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алгоритмом КОЛЕСО,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нанесеним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на один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бік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карточки, а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потім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записує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дані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про стан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пораненого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інший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бік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карточки і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кріпить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її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PTSans-Bold"/>
              </a:rPr>
              <a:t>ліву</a:t>
            </a:r>
            <a:r>
              <a:rPr lang="ru-RU" b="1" dirty="0">
                <a:solidFill>
                  <a:srgbClr val="000000"/>
                </a:solidFill>
                <a:latin typeface="PTSans-Bold"/>
              </a:rPr>
              <a:t> руку </a:t>
            </a:r>
            <a:r>
              <a:rPr lang="ru-RU" b="1" dirty="0" err="1" smtClean="0">
                <a:solidFill>
                  <a:srgbClr val="000000"/>
                </a:solidFill>
                <a:latin typeface="PTSans-Bold"/>
              </a:rPr>
              <a:t>пораненому</a:t>
            </a:r>
            <a:r>
              <a:rPr lang="ru-RU" b="1" dirty="0" smtClean="0">
                <a:solidFill>
                  <a:srgbClr val="000000"/>
                </a:solidFill>
                <a:latin typeface="PTSans-Bold"/>
              </a:rPr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0439" y="757085"/>
            <a:ext cx="9910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КОЛЕСО і МІСТ-рапорт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PTSans-Bold"/>
              </a:rPr>
              <a:t>використовуються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 у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PTSans-Bold"/>
              </a:rPr>
              <a:t>вигляді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 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PTSans-Bold"/>
              </a:rPr>
              <a:t>двостороннього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PTSans-Bold"/>
              </a:rPr>
              <a:t>бейджа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 на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PTSans-Bold"/>
              </a:rPr>
              <a:t>резинці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PTSans-Bold"/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8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b="1" dirty="0" smtClean="0">
                <a:solidFill>
                  <a:srgbClr val="C00000"/>
                </a:solidFill>
              </a:rPr>
              <a:t/>
            </a:r>
            <a:br>
              <a:rPr lang="uk-UA" sz="4400" b="1" dirty="0" smtClean="0">
                <a:solidFill>
                  <a:srgbClr val="C00000"/>
                </a:solidFill>
              </a:rPr>
            </a:br>
            <a:r>
              <a:rPr lang="uk-UA" sz="4400" b="1" dirty="0">
                <a:solidFill>
                  <a:srgbClr val="C00000"/>
                </a:solidFill>
              </a:rPr>
              <a:t/>
            </a:r>
            <a:br>
              <a:rPr lang="uk-UA" sz="4400" b="1" dirty="0">
                <a:solidFill>
                  <a:srgbClr val="C00000"/>
                </a:solidFill>
              </a:rPr>
            </a:br>
            <a:r>
              <a:rPr lang="uk-UA" sz="4400" b="1" dirty="0" smtClean="0">
                <a:solidFill>
                  <a:srgbClr val="C00000"/>
                </a:solidFill>
              </a:rPr>
              <a:t>Кровоспинний джгут та карточка </a:t>
            </a:r>
            <a:r>
              <a:rPr lang="uk-UA" sz="4000" b="1" dirty="0" smtClean="0">
                <a:solidFill>
                  <a:srgbClr val="C00000"/>
                </a:solidFill>
              </a:rPr>
              <a:t>КОЛЕСО/МІСТ </a:t>
            </a:r>
            <a:r>
              <a:rPr lang="uk-UA" sz="4400" b="1" dirty="0" smtClean="0">
                <a:solidFill>
                  <a:srgbClr val="C00000"/>
                </a:solidFill>
              </a:rPr>
              <a:t>– рапорт є індивідуальним атрибутом кожного бійця!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35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150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PTSans-Bold</vt:lpstr>
      <vt:lpstr>PTSans-Regular</vt:lpstr>
      <vt:lpstr>Trebuchet MS</vt:lpstr>
      <vt:lpstr>Wingdings 3</vt:lpstr>
      <vt:lpstr>Аспект</vt:lpstr>
      <vt:lpstr>       КНП «ОТЦЕМД та МК» ХОР Навчально-тренувальний відділ  АЛГОРИТМ ОГЛЯДУ ПОРАНЕНОГО </vt:lpstr>
      <vt:lpstr>Алгоритм КОЛЕСО </vt:lpstr>
      <vt:lpstr>МІСТ – РАПОРТ (в країнах НАТО-MIST – report)</vt:lpstr>
      <vt:lpstr>Презентация PowerPoint</vt:lpstr>
      <vt:lpstr>Презентация PowerPoint</vt:lpstr>
      <vt:lpstr>  Кровоспинний джгут та карточка КОЛЕСО/МІСТ – рапорт є індивідуальним атрибутом кожного бійця!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ОГЛЯДУ ПОРАНЕНОГО</dc:title>
  <dc:creator>Oborona</dc:creator>
  <cp:lastModifiedBy>Oborona</cp:lastModifiedBy>
  <cp:revision>12</cp:revision>
  <dcterms:created xsi:type="dcterms:W3CDTF">2020-04-14T07:30:44Z</dcterms:created>
  <dcterms:modified xsi:type="dcterms:W3CDTF">2020-04-14T10:27:16Z</dcterms:modified>
</cp:coreProperties>
</file>